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2" r:id="rId2"/>
    <p:sldId id="538" r:id="rId3"/>
    <p:sldId id="627" r:id="rId4"/>
    <p:sldId id="557" r:id="rId5"/>
    <p:sldId id="621" r:id="rId6"/>
    <p:sldId id="625" r:id="rId7"/>
    <p:sldId id="620" r:id="rId8"/>
    <p:sldId id="622" r:id="rId9"/>
    <p:sldId id="626" r:id="rId10"/>
    <p:sldId id="62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4D"/>
    <a:srgbClr val="263F6A"/>
    <a:srgbClr val="8B8D8E"/>
    <a:srgbClr val="CED5DD"/>
    <a:srgbClr val="B2B4B3"/>
    <a:srgbClr val="DD5F36"/>
    <a:srgbClr val="D2492A"/>
    <a:srgbClr val="92A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6062" autoAdjust="0"/>
  </p:normalViewPr>
  <p:slideViewPr>
    <p:cSldViewPr snapToGrid="0" snapToObjects="1">
      <p:cViewPr varScale="1">
        <p:scale>
          <a:sx n="96" d="100"/>
          <a:sy n="96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8" d="100"/>
          <a:sy n="168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D5C9C-88A3-CA43-B162-DCC4E1E4BE7D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FE5E8-0999-F94A-9937-3F8545B10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10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E4000-89B6-4F22-834E-B172C4AA57D1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C4D68-66B1-48D6-AAFD-4ABFAB720F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the &lt;title of the lab&gt; is what will be called the “System” through the rest of this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11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0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45CC39-578B-4552-A24A-45E58858BC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6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&lt;System&gt; with the name of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1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0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64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C4D68-66B1-48D6-AAFD-4ABFAB720F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6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8"/>
            <a:ext cx="10356915" cy="58257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F55106-BA85-A046-A450-43480962F8F7}"/>
              </a:ext>
            </a:extLst>
          </p:cNvPr>
          <p:cNvSpPr/>
          <p:nvPr userDrawn="1"/>
        </p:nvSpPr>
        <p:spPr>
          <a:xfrm>
            <a:off x="-34047" y="0"/>
            <a:ext cx="12260094" cy="6265544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20878" y="3287006"/>
            <a:ext cx="911199" cy="0"/>
          </a:xfrm>
          <a:prstGeom prst="line">
            <a:avLst/>
          </a:prstGeom>
          <a:ln w="28575">
            <a:solidFill>
              <a:srgbClr val="D249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8E7ABF0-DEE6-F34C-98A7-7FC5808DF58A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B3FD82-CB41-C84B-B706-06F09C4B7CF1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5371" y="3737295"/>
            <a:ext cx="9144000" cy="1655762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Subhead, name or date goes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429AB2-51CA-D34A-933D-348196C30A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170976"/>
            <a:ext cx="10356915" cy="582576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95371" y="2243579"/>
            <a:ext cx="10803672" cy="719056"/>
          </a:xfrm>
        </p:spPr>
        <p:txBody>
          <a:bodyPr>
            <a:normAutofit/>
          </a:bodyPr>
          <a:lstStyle>
            <a:lvl1pPr>
              <a:defRPr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5400" dirty="0">
                <a:solidFill>
                  <a:schemeClr val="bg1"/>
                </a:solidFill>
              </a:rPr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16478-27A8-5948-917C-6E6357F4BB0B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30F95D-C0F7-B448-B59E-D27295E0C7A5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048" y="-10049"/>
            <a:ext cx="5183189" cy="6943412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58" y="472281"/>
            <a:ext cx="3932237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2"/>
            <a:ext cx="7008812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0058" y="2072481"/>
            <a:ext cx="3932237" cy="3811588"/>
          </a:xfrm>
        </p:spPr>
        <p:txBody>
          <a:bodyPr>
            <a:normAutofit/>
          </a:bodyPr>
          <a:lstStyle>
            <a:lvl1pPr marL="457189" indent="-457189">
              <a:buFont typeface="Arial" charset="0"/>
              <a:buChar char="•"/>
              <a:defRPr sz="28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Supporting text goes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F5E0A-84A7-2F4C-A9C5-069A0CC392D2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29638-9519-5646-BC6C-4C995584BC00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67B4F-5A8F-3845-8B30-98B83A0003A1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0048" y="6265545"/>
            <a:ext cx="1220204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899B-D311-B446-8DBB-7D61E82846C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B1FB3-2557-BB46-9386-C66D040E875F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9728" y="-9729"/>
            <a:ext cx="12201728" cy="626554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92A2B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subhead goes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BC71D-0003-024E-9F29-71C949747F4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0" y="6373243"/>
            <a:ext cx="3200400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715021-AF61-AF4F-9B48-1343FD8CB059}"/>
              </a:ext>
            </a:extLst>
          </p:cNvPr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9728" y="6265545"/>
            <a:ext cx="12201728" cy="601701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C7278D-9F84-1645-9C4A-4B5FD9D68954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729617-3EE6-934F-B272-92B6163ABCA3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77242-14B3-B24E-8B0C-44E4362EFCBD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53E08-80AB-B043-979E-87B7A1E7EB21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57081-B141-9B4E-9482-F401745054EE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1314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9728" y="6265545"/>
            <a:ext cx="12201728" cy="592455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0EA07-1225-FE4C-917E-74A024F5E428}"/>
              </a:ext>
            </a:extLst>
          </p:cNvPr>
          <p:cNvSpPr txBox="1"/>
          <p:nvPr userDrawn="1"/>
        </p:nvSpPr>
        <p:spPr>
          <a:xfrm>
            <a:off x="7478040" y="6398498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F743-16CE-3043-9E24-77715B0645DA}"/>
              </a:ext>
            </a:extLst>
          </p:cNvPr>
          <p:cNvPicPr/>
          <p:nvPr userDrawn="1"/>
        </p:nvPicPr>
        <p:blipFill>
          <a:blip r:embed="rId2"/>
          <a:stretch>
            <a:fillRect/>
          </a:stretch>
        </p:blipFill>
        <p:spPr bwMode="auto">
          <a:xfrm>
            <a:off x="381003" y="6381481"/>
            <a:ext cx="3200395" cy="364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23E60E-3077-9A4D-B784-FBCD6B1A2E3F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A3E255-DCE9-1E4B-905B-DD6A887BD4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2"/>
          <p:cNvSpPr txBox="1">
            <a:spLocks/>
          </p:cNvSpPr>
          <p:nvPr userDrawn="1"/>
        </p:nvSpPr>
        <p:spPr>
          <a:xfrm>
            <a:off x="838202" y="5746528"/>
            <a:ext cx="13016751" cy="7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1314D"/>
                </a:solidFill>
                <a:latin typeface="Gotham Medium" charset="0"/>
                <a:ea typeface="Gotham Medium" charset="0"/>
                <a:cs typeface="Gotham Medium" charset="0"/>
              </a:defRPr>
            </a:lvl1pPr>
          </a:lstStyle>
          <a:p>
            <a:r>
              <a:rPr lang="en-US" sz="4400" b="1" i="0" dirty="0">
                <a:latin typeface="Arial" panose="020B0604020202020204" pitchFamily="34" charset="0"/>
                <a:cs typeface="Arial" panose="020B0604020202020204" pitchFamily="34" charset="0"/>
              </a:rPr>
              <a:t>Headline Copy Goes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557703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0048" y="-10048"/>
            <a:ext cx="12202048" cy="6868048"/>
          </a:xfrm>
          <a:prstGeom prst="rect">
            <a:avLst/>
          </a:prstGeom>
          <a:solidFill>
            <a:srgbClr val="2131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85" y="552941"/>
            <a:ext cx="10356915" cy="5825765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46399" y="2531096"/>
            <a:ext cx="9144000" cy="1655762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“Quote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2439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60252" y="982464"/>
            <a:ext cx="4862405" cy="1794085"/>
          </a:xfrm>
        </p:spPr>
        <p:txBody>
          <a:bodyPr/>
          <a:lstStyle/>
          <a:p>
            <a:r>
              <a:rPr lang="en-US" dirty="0"/>
              <a:t>Headline Copy Goes Here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060253" y="3052261"/>
            <a:ext cx="4862404" cy="1975926"/>
          </a:xfrm>
        </p:spPr>
        <p:txBody>
          <a:bodyPr/>
          <a:lstStyle/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0"/>
          </p:nvPr>
        </p:nvSpPr>
        <p:spPr>
          <a:xfrm>
            <a:off x="0" y="3"/>
            <a:ext cx="6890995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7478040" y="6407925"/>
            <a:ext cx="4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dirty="0">
                <a:solidFill>
                  <a:srgbClr val="21314D"/>
                </a:solidFill>
                <a:latin typeface="Gotham" charset="0"/>
                <a:ea typeface="Gotham" charset="0"/>
                <a:cs typeface="Gotham" charset="0"/>
              </a:rPr>
              <a:t>MINES</a:t>
            </a:r>
            <a:r>
              <a:rPr lang="en-US" sz="1800" b="1" i="0" dirty="0">
                <a:solidFill>
                  <a:srgbClr val="D2492A"/>
                </a:solidFill>
                <a:latin typeface="Gotham" charset="0"/>
                <a:ea typeface="Gotham" charset="0"/>
                <a:cs typeface="Gotham" charset="0"/>
              </a:rPr>
              <a:t>.</a:t>
            </a:r>
            <a:r>
              <a:rPr lang="en-US" sz="1800" b="0" i="0" dirty="0">
                <a:solidFill>
                  <a:srgbClr val="92A2BD"/>
                </a:solidFill>
                <a:latin typeface="Gotham Book" charset="0"/>
                <a:ea typeface="Gotham Book" charset="0"/>
                <a:cs typeface="Gotham Book" charset="0"/>
              </a:rPr>
              <a:t>EDU</a:t>
            </a:r>
          </a:p>
        </p:txBody>
      </p:sp>
    </p:spTree>
    <p:extLst>
      <p:ext uri="{BB962C8B-B14F-4D97-AF65-F5344CB8AC3E}">
        <p14:creationId xmlns:p14="http://schemas.microsoft.com/office/powerpoint/2010/main" val="53956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314D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371" y="1661652"/>
            <a:ext cx="10803672" cy="1300983"/>
          </a:xfrm>
        </p:spPr>
        <p:txBody>
          <a:bodyPr>
            <a:normAutofit/>
          </a:bodyPr>
          <a:lstStyle/>
          <a:p>
            <a:r>
              <a:rPr lang="en-US" dirty="0"/>
              <a:t>EENG 385</a:t>
            </a:r>
            <a:br>
              <a:rPr lang="en-US" dirty="0"/>
            </a:br>
            <a:r>
              <a:rPr lang="en-US" dirty="0"/>
              <a:t>555 Timer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A3EBE28-00C4-D8F3-CE0E-881CB759F2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8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 listed questions</a:t>
            </a:r>
          </a:p>
          <a:p>
            <a:r>
              <a:rPr lang="en-US" dirty="0"/>
              <a:t>Save solutions as PDF</a:t>
            </a:r>
          </a:p>
          <a:p>
            <a:r>
              <a:rPr lang="en-US" dirty="0"/>
              <a:t>Due before start of lab next week</a:t>
            </a:r>
          </a:p>
          <a:p>
            <a:r>
              <a:rPr lang="en-US" dirty="0"/>
              <a:t>Every student builds their own board</a:t>
            </a:r>
          </a:p>
          <a:p>
            <a:r>
              <a:rPr lang="en-US" dirty="0"/>
              <a:t>Everyone brings their board to class</a:t>
            </a:r>
          </a:p>
          <a:p>
            <a:pPr lvl="1"/>
            <a:r>
              <a:rPr lang="en-US" dirty="0"/>
              <a:t>Sign your board with </a:t>
            </a:r>
            <a:r>
              <a:rPr lang="en-US"/>
              <a:t>your name!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4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Instructor Bio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Introduce yourself to the class.</a:t>
            </a:r>
          </a:p>
          <a:p>
            <a:r>
              <a:rPr lang="en-US" dirty="0"/>
              <a:t>Where is your hometown?</a:t>
            </a:r>
          </a:p>
          <a:p>
            <a:r>
              <a:rPr lang="en-US" dirty="0"/>
              <a:t>Family?</a:t>
            </a:r>
          </a:p>
          <a:p>
            <a:r>
              <a:rPr lang="en-US" dirty="0"/>
              <a:t>Pets?</a:t>
            </a:r>
          </a:p>
          <a:p>
            <a:r>
              <a:rPr lang="en-US" dirty="0"/>
              <a:t>What sorts of activities do you enjoy?</a:t>
            </a:r>
          </a:p>
          <a:p>
            <a:r>
              <a:rPr lang="en-US" sz="2800" dirty="0"/>
              <a:t>What sorts of unique life experiences would you like to share?</a:t>
            </a:r>
          </a:p>
          <a:p>
            <a:r>
              <a:rPr lang="en-US" dirty="0"/>
              <a:t>Pictures, pictures</a:t>
            </a:r>
            <a:r>
              <a:rPr lang="en-US"/>
              <a:t>, pictures.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326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91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Introduce you to construction and simulation using the </a:t>
            </a:r>
            <a:r>
              <a:rPr lang="en-US" sz="2800" dirty="0" err="1"/>
              <a:t>MultiSim</a:t>
            </a:r>
            <a:r>
              <a:rPr lang="en-US" sz="2800" dirty="0"/>
              <a:t> Live tool using a circuit that is part of the BJT curve tracer.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56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97304"/>
          </a:xfrm>
        </p:spPr>
        <p:txBody>
          <a:bodyPr>
            <a:normAutofit/>
          </a:bodyPr>
          <a:lstStyle/>
          <a:p>
            <a:r>
              <a:rPr lang="en-US" dirty="0"/>
              <a:t>Produces oscillating waveform</a:t>
            </a:r>
          </a:p>
          <a:p>
            <a:r>
              <a:rPr lang="en-US" dirty="0"/>
              <a:t>Low duty cycle</a:t>
            </a:r>
          </a:p>
          <a:p>
            <a:r>
              <a:rPr lang="en-US" dirty="0"/>
              <a:t>Will be used later in curve tracer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89C3-B62F-1E2F-99AE-F74C0865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61" y="1635071"/>
            <a:ext cx="4535160" cy="41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7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88965" cy="3883412"/>
          </a:xfrm>
        </p:spPr>
        <p:txBody>
          <a:bodyPr>
            <a:normAutofit/>
          </a:bodyPr>
          <a:lstStyle/>
          <a:p>
            <a:r>
              <a:rPr lang="en-US" dirty="0"/>
              <a:t>DIS pin is either open circuit or GND</a:t>
            </a:r>
          </a:p>
          <a:p>
            <a:pPr lvl="1"/>
            <a:r>
              <a:rPr lang="en-US" dirty="0"/>
              <a:t>Open circuit = charging 10nF capacitor</a:t>
            </a:r>
          </a:p>
          <a:p>
            <a:pPr lvl="1"/>
            <a:r>
              <a:rPr lang="en-US" dirty="0"/>
              <a:t>GND = discharge 10nF capacitor</a:t>
            </a:r>
          </a:p>
          <a:p>
            <a:r>
              <a:rPr lang="en-US" dirty="0"/>
              <a:t>Charging Mode</a:t>
            </a:r>
          </a:p>
          <a:p>
            <a:pPr lvl="1"/>
            <a:r>
              <a:rPr lang="en-US" dirty="0"/>
              <a:t>1k and 0.1uF in series</a:t>
            </a:r>
          </a:p>
          <a:p>
            <a:pPr lvl="1"/>
            <a:r>
              <a:rPr lang="en-US" dirty="0"/>
              <a:t>Determine time to charge cap from 3V to 6V</a:t>
            </a:r>
          </a:p>
          <a:p>
            <a:r>
              <a:rPr lang="en-US" dirty="0"/>
              <a:t>Discharging Mode</a:t>
            </a:r>
          </a:p>
          <a:p>
            <a:pPr lvl="1"/>
            <a:r>
              <a:rPr lang="en-US" dirty="0"/>
              <a:t>10k and 0.1uF in series</a:t>
            </a:r>
          </a:p>
          <a:p>
            <a:pPr lvl="1"/>
            <a:r>
              <a:rPr lang="en-US" dirty="0"/>
              <a:t>Determine time to discharge cap from 6V to 3V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6942A-2772-D5FC-AEB9-FF549BAD0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576" y="1623860"/>
            <a:ext cx="2831224" cy="4085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24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1405"/>
          </a:xfrm>
        </p:spPr>
        <p:txBody>
          <a:bodyPr>
            <a:normAutofit/>
          </a:bodyPr>
          <a:lstStyle/>
          <a:p>
            <a:r>
              <a:rPr lang="en-US" dirty="0"/>
              <a:t>Create Multisim Live account</a:t>
            </a:r>
          </a:p>
          <a:p>
            <a:r>
              <a:rPr lang="en-US" dirty="0"/>
              <a:t>Use interface to</a:t>
            </a:r>
          </a:p>
          <a:p>
            <a:pPr lvl="1"/>
            <a:r>
              <a:rPr lang="en-US" dirty="0"/>
              <a:t>Select parts</a:t>
            </a:r>
          </a:p>
          <a:p>
            <a:pPr lvl="1"/>
            <a:r>
              <a:rPr lang="en-US" dirty="0"/>
              <a:t>Position parts</a:t>
            </a:r>
          </a:p>
          <a:p>
            <a:pPr lvl="1"/>
            <a:r>
              <a:rPr lang="en-US" dirty="0"/>
              <a:t>Connect parts</a:t>
            </a:r>
          </a:p>
          <a:p>
            <a:pPr lvl="1"/>
            <a:r>
              <a:rPr lang="en-US" dirty="0"/>
              <a:t>Assign component values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D4205-8F01-EBA1-F841-75C31A51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90"/>
            <a:ext cx="5506107" cy="408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1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probes</a:t>
            </a:r>
          </a:p>
          <a:p>
            <a:r>
              <a:rPr lang="en-US" dirty="0"/>
              <a:t>Set simulation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D2B2D-7C7D-7756-4D36-9342C40A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20" y="1631731"/>
            <a:ext cx="6390290" cy="35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3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Assemble 555 and PWR</a:t>
            </a:r>
          </a:p>
          <a:p>
            <a:r>
              <a:rPr lang="en-US" dirty="0"/>
              <a:t>Nothing else!</a:t>
            </a:r>
          </a:p>
          <a:p>
            <a:r>
              <a:rPr lang="en-US" dirty="0"/>
              <a:t>Use eye protection</a:t>
            </a:r>
          </a:p>
          <a:p>
            <a:r>
              <a:rPr lang="en-US" dirty="0"/>
              <a:t>Solder in Brown 303</a:t>
            </a:r>
          </a:p>
          <a:p>
            <a:r>
              <a:rPr lang="en-US" dirty="0"/>
              <a:t>Apply power using </a:t>
            </a:r>
            <a:r>
              <a:rPr lang="en-US" dirty="0" err="1"/>
              <a:t>Vcc</a:t>
            </a:r>
            <a:r>
              <a:rPr lang="en-US" dirty="0"/>
              <a:t> </a:t>
            </a:r>
            <a:r>
              <a:rPr lang="en-US" dirty="0" err="1"/>
              <a:t>Gnd</a:t>
            </a:r>
            <a:endParaRPr lang="en-US" dirty="0"/>
          </a:p>
          <a:p>
            <a:r>
              <a:rPr lang="en-US" dirty="0"/>
              <a:t>Reverse voltage protection</a:t>
            </a:r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01E0F-E5FB-F848-1750-3AAEF4DA9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2186"/>
            <a:ext cx="5652836" cy="41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9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Probe output   555 loop    yellow trace</a:t>
            </a:r>
          </a:p>
          <a:p>
            <a:r>
              <a:rPr lang="en-US" dirty="0"/>
              <a:t>Probe TRI        </a:t>
            </a:r>
            <a:r>
              <a:rPr lang="en-US" dirty="0" err="1"/>
              <a:t>TRI</a:t>
            </a:r>
            <a:r>
              <a:rPr lang="en-US" dirty="0"/>
              <a:t> pad    blue trace</a:t>
            </a:r>
          </a:p>
          <a:p>
            <a:endParaRPr lang="en-US" dirty="0"/>
          </a:p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F7D2F-AD32-4EBC-894C-1961E9EE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21" y="1932168"/>
            <a:ext cx="4462515" cy="3625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37912-2946-B4AA-7D59-DBA693F01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95" y="3164281"/>
            <a:ext cx="1358680" cy="28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57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3353</TotalTime>
  <Words>287</Words>
  <Application>Microsoft Office PowerPoint</Application>
  <PresentationFormat>Widescreen</PresentationFormat>
  <Paragraphs>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Gotham</vt:lpstr>
      <vt:lpstr>Gotham Book</vt:lpstr>
      <vt:lpstr>Office Theme</vt:lpstr>
      <vt:lpstr>EENG 385 555 Timer</vt:lpstr>
      <vt:lpstr>Lab Instructor Bio</vt:lpstr>
      <vt:lpstr>Lab Objectives</vt:lpstr>
      <vt:lpstr>Analyze</vt:lpstr>
      <vt:lpstr>Analyze</vt:lpstr>
      <vt:lpstr>Simulate</vt:lpstr>
      <vt:lpstr>Simulate</vt:lpstr>
      <vt:lpstr>Assemble</vt:lpstr>
      <vt:lpstr>Test your circuit</vt:lpstr>
      <vt:lpstr>Turn 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Chris Coulston</cp:lastModifiedBy>
  <cp:revision>103</cp:revision>
  <dcterms:created xsi:type="dcterms:W3CDTF">2017-08-01T15:06:47Z</dcterms:created>
  <dcterms:modified xsi:type="dcterms:W3CDTF">2024-01-18T01:47:14Z</dcterms:modified>
  <cp:category/>
</cp:coreProperties>
</file>